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1"/>
  </p:notesMasterIdLst>
  <p:sldIdLst>
    <p:sldId id="256" r:id="rId5"/>
    <p:sldId id="258" r:id="rId6"/>
    <p:sldId id="257" r:id="rId7"/>
    <p:sldId id="259" r:id="rId8"/>
    <p:sldId id="260" r:id="rId9"/>
    <p:sldId id="263" r:id="rId10"/>
    <p:sldId id="261" r:id="rId11"/>
    <p:sldId id="262" r:id="rId12"/>
    <p:sldId id="264" r:id="rId13"/>
    <p:sldId id="270" r:id="rId14"/>
    <p:sldId id="265" r:id="rId15"/>
    <p:sldId id="271" r:id="rId16"/>
    <p:sldId id="266" r:id="rId17"/>
    <p:sldId id="267" r:id="rId18"/>
    <p:sldId id="268" r:id="rId19"/>
    <p:sldId id="269" r:id="rId20"/>
    <p:sldId id="272" r:id="rId21"/>
    <p:sldId id="273" r:id="rId22"/>
    <p:sldId id="275" r:id="rId23"/>
    <p:sldId id="274" r:id="rId24"/>
    <p:sldId id="276" r:id="rId25"/>
    <p:sldId id="278" r:id="rId26"/>
    <p:sldId id="277" r:id="rId27"/>
    <p:sldId id="279" r:id="rId28"/>
    <p:sldId id="280" r:id="rId29"/>
    <p:sldId id="281" r:id="rId30"/>
  </p:sldIdLst>
  <p:sldSz cx="9144000" cy="6858000" type="screen4x3"/>
  <p:notesSz cx="6858000" cy="91440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iola Maria Cristaldo Bernal" initials="FMCB" lastIdx="1" clrIdx="0">
    <p:extLst>
      <p:ext uri="{19B8F6BF-5375-455C-9EA6-DF929625EA0E}">
        <p15:presenceInfo xmlns:p15="http://schemas.microsoft.com/office/powerpoint/2012/main" userId="S-1-5-21-2312177784-2608111879-1864594328-16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1688" autoAdjust="0"/>
  </p:normalViewPr>
  <p:slideViewPr>
    <p:cSldViewPr snapToGrid="0">
      <p:cViewPr varScale="1">
        <p:scale>
          <a:sx n="61" d="100"/>
          <a:sy n="61" d="100"/>
        </p:scale>
        <p:origin x="144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4-29T12:04:50.980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BC72C-A881-4243-B522-7EE78757F45C}" type="datetimeFigureOut">
              <a:rPr lang="es-PY" smtClean="0"/>
              <a:t>29/04/2015</a:t>
            </a:fld>
            <a:endParaRPr lang="es-P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E9687-8EB5-407D-8751-0B4423D7AAE6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72881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Y" dirty="0" smtClean="0"/>
              <a:t>Todo</a:t>
            </a:r>
            <a:r>
              <a:rPr lang="es-PY" baseline="0" dirty="0" smtClean="0"/>
              <a:t> lo visto en los apartados de visualizaciones y explorar datos es gracias un api de desarrollo (documentación para que desarrolladores puedan obtener la información necesaria para sus aplicaciones)</a:t>
            </a:r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E9687-8EB5-407D-8751-0B4423D7AAE6}" type="slidenum">
              <a:rPr lang="es-PY" smtClean="0"/>
              <a:t>21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798619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E9687-8EB5-407D-8751-0B4423D7AAE6}" type="slidenum">
              <a:rPr lang="es-PY" smtClean="0"/>
              <a:t>22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931622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Y" dirty="0" smtClean="0"/>
              <a:t>Aplicación</a:t>
            </a:r>
            <a:r>
              <a:rPr lang="es-PY" baseline="0" dirty="0" smtClean="0"/>
              <a:t> a lanzarse en junio próximo. Desarrollada a partir de un </a:t>
            </a:r>
            <a:r>
              <a:rPr lang="es-PY" baseline="0" dirty="0" err="1" smtClean="0"/>
              <a:t>hackaton</a:t>
            </a:r>
            <a:r>
              <a:rPr lang="es-PY" baseline="0" dirty="0" smtClean="0"/>
              <a:t> basado en nuestros datos abiertos.</a:t>
            </a:r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E9687-8EB5-407D-8751-0B4423D7AAE6}" type="slidenum">
              <a:rPr lang="es-PY" smtClean="0"/>
              <a:t>25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0360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519B-D87E-4C8A-B4B9-4685556B8615}" type="datetimeFigureOut">
              <a:rPr lang="es-PY" smtClean="0"/>
              <a:t>29/04/2015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3B5B-4359-4A52-8477-5DB6287D9DF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70515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519B-D87E-4C8A-B4B9-4685556B8615}" type="datetimeFigureOut">
              <a:rPr lang="es-PY" smtClean="0"/>
              <a:t>29/04/2015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3B5B-4359-4A52-8477-5DB6287D9DF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32361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519B-D87E-4C8A-B4B9-4685556B8615}" type="datetimeFigureOut">
              <a:rPr lang="es-PY" smtClean="0"/>
              <a:t>29/04/2015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3B5B-4359-4A52-8477-5DB6287D9DF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0266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519B-D87E-4C8A-B4B9-4685556B8615}" type="datetimeFigureOut">
              <a:rPr lang="es-PY" smtClean="0"/>
              <a:t>29/04/2015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3B5B-4359-4A52-8477-5DB6287D9DF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511768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519B-D87E-4C8A-B4B9-4685556B8615}" type="datetimeFigureOut">
              <a:rPr lang="es-PY" smtClean="0"/>
              <a:t>29/04/2015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3B5B-4359-4A52-8477-5DB6287D9DF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71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519B-D87E-4C8A-B4B9-4685556B8615}" type="datetimeFigureOut">
              <a:rPr lang="es-PY" smtClean="0"/>
              <a:t>29/04/2015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3B5B-4359-4A52-8477-5DB6287D9DF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806777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519B-D87E-4C8A-B4B9-4685556B8615}" type="datetimeFigureOut">
              <a:rPr lang="es-PY" smtClean="0"/>
              <a:t>29/04/2015</a:t>
            </a:fld>
            <a:endParaRPr lang="es-P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3B5B-4359-4A52-8477-5DB6287D9DF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73353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519B-D87E-4C8A-B4B9-4685556B8615}" type="datetimeFigureOut">
              <a:rPr lang="es-PY" smtClean="0"/>
              <a:t>29/04/2015</a:t>
            </a:fld>
            <a:endParaRPr lang="es-P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3B5B-4359-4A52-8477-5DB6287D9DF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849436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519B-D87E-4C8A-B4B9-4685556B8615}" type="datetimeFigureOut">
              <a:rPr lang="es-PY" smtClean="0"/>
              <a:t>29/04/2015</a:t>
            </a:fld>
            <a:endParaRPr lang="es-P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3B5B-4359-4A52-8477-5DB6287D9DF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53531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519B-D87E-4C8A-B4B9-4685556B8615}" type="datetimeFigureOut">
              <a:rPr lang="es-PY" smtClean="0"/>
              <a:t>29/04/2015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3B5B-4359-4A52-8477-5DB6287D9DF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086040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519B-D87E-4C8A-B4B9-4685556B8615}" type="datetimeFigureOut">
              <a:rPr lang="es-PY" smtClean="0"/>
              <a:t>29/04/2015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3B5B-4359-4A52-8477-5DB6287D9DF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56600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C519B-D87E-4C8A-B4B9-4685556B8615}" type="datetimeFigureOut">
              <a:rPr lang="es-PY" smtClean="0"/>
              <a:t>29/04/2015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53B5B-4359-4A52-8477-5DB6287D9DF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05959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22438"/>
            <a:ext cx="7772400" cy="2387600"/>
          </a:xfrm>
        </p:spPr>
        <p:txBody>
          <a:bodyPr/>
          <a:lstStyle/>
          <a:p>
            <a:r>
              <a:rPr lang="es-PY" dirty="0" smtClean="0"/>
              <a:t>DATOS ABIERTOS</a:t>
            </a:r>
            <a:endParaRPr lang="es-PY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4202113"/>
            <a:ext cx="6858000" cy="1655762"/>
          </a:xfrm>
        </p:spPr>
        <p:txBody>
          <a:bodyPr/>
          <a:lstStyle/>
          <a:p>
            <a:r>
              <a:rPr lang="es-PY" dirty="0" smtClean="0"/>
              <a:t>DE LAS CONTRATACIONES PÚBLICAS DEL PARAGUAY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60399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 smtClean="0"/>
              <a:t>INTERROGANTES</a:t>
            </a:r>
            <a:endParaRPr lang="es-P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Y" dirty="0" smtClean="0"/>
              <a:t>Cuando compra el Estado Paraguayo?</a:t>
            </a:r>
          </a:p>
          <a:p>
            <a:endParaRPr lang="es-PY" dirty="0"/>
          </a:p>
          <a:p>
            <a:r>
              <a:rPr lang="es-PY" dirty="0" smtClean="0"/>
              <a:t>Cómo se organizan las instituciones con sus contratos?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69481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6405" t="12305" r="7501" b="4102"/>
          <a:stretch/>
        </p:blipFill>
        <p:spPr>
          <a:xfrm>
            <a:off x="152400" y="0"/>
            <a:ext cx="8801100" cy="683642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6094" t="12890" r="7344" b="4687"/>
          <a:stretch/>
        </p:blipFill>
        <p:spPr>
          <a:xfrm>
            <a:off x="0" y="0"/>
            <a:ext cx="8953500" cy="682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8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 smtClean="0"/>
              <a:t>INTERROGANTES</a:t>
            </a:r>
            <a:endParaRPr lang="es-P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413501"/>
            <a:ext cx="7886700" cy="4351338"/>
          </a:xfrm>
        </p:spPr>
        <p:txBody>
          <a:bodyPr/>
          <a:lstStyle/>
          <a:p>
            <a:r>
              <a:rPr lang="es-PY" dirty="0" smtClean="0"/>
              <a:t>Cómo compra esta institución?</a:t>
            </a:r>
          </a:p>
          <a:p>
            <a:pPr lvl="1"/>
            <a:r>
              <a:rPr lang="es-PY" dirty="0" smtClean="0"/>
              <a:t>Qué procedimientos usa</a:t>
            </a:r>
          </a:p>
          <a:p>
            <a:pPr lvl="1"/>
            <a:r>
              <a:rPr lang="es-PY" dirty="0" smtClean="0"/>
              <a:t>Qué tipo de contratos</a:t>
            </a:r>
          </a:p>
          <a:p>
            <a:pPr lvl="1"/>
            <a:r>
              <a:rPr lang="es-PY" dirty="0" smtClean="0"/>
              <a:t>En qué rubros económicos</a:t>
            </a:r>
          </a:p>
          <a:p>
            <a:endParaRPr lang="es-PY" dirty="0"/>
          </a:p>
          <a:p>
            <a:r>
              <a:rPr lang="es-PY" dirty="0" smtClean="0"/>
              <a:t>Cuando compra esta institución? </a:t>
            </a:r>
          </a:p>
          <a:p>
            <a:r>
              <a:rPr lang="es-PY" dirty="0" smtClean="0"/>
              <a:t>Como se resume el proceso de una compra en particular?</a:t>
            </a:r>
          </a:p>
          <a:p>
            <a:r>
              <a:rPr lang="es-PY" dirty="0" smtClean="0"/>
              <a:t>Cuales son los contratos de mayor monto?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79758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6094" t="13867" r="7187" b="15234"/>
          <a:stretch/>
        </p:blipFill>
        <p:spPr>
          <a:xfrm>
            <a:off x="1" y="304800"/>
            <a:ext cx="9144000" cy="598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7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7500" t="11914" r="6563" b="4101"/>
          <a:stretch/>
        </p:blipFill>
        <p:spPr>
          <a:xfrm>
            <a:off x="228600" y="0"/>
            <a:ext cx="8686800" cy="679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1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5080" t="22851" r="2032" b="7031"/>
          <a:stretch/>
        </p:blipFill>
        <p:spPr>
          <a:xfrm>
            <a:off x="0" y="247650"/>
            <a:ext cx="903607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1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4262" t="17083" r="16253" b="16123"/>
          <a:stretch/>
        </p:blipFill>
        <p:spPr>
          <a:xfrm>
            <a:off x="476250" y="0"/>
            <a:ext cx="798195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0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1406" t="12305" r="20625" b="4102"/>
          <a:stretch/>
        </p:blipFill>
        <p:spPr>
          <a:xfrm>
            <a:off x="1143000" y="0"/>
            <a:ext cx="6819900" cy="671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0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3593" t="13281" r="14687" b="21094"/>
          <a:stretch/>
        </p:blipFill>
        <p:spPr>
          <a:xfrm>
            <a:off x="190500" y="171450"/>
            <a:ext cx="874395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3281" t="12500" r="16563" b="17383"/>
          <a:stretch/>
        </p:blipFill>
        <p:spPr>
          <a:xfrm>
            <a:off x="342900" y="19050"/>
            <a:ext cx="855345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3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PY" dirty="0" smtClean="0"/>
              <a:t>DESAFÍOS</a:t>
            </a:r>
            <a:endParaRPr lang="es-P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Y" dirty="0" smtClean="0"/>
              <a:t>Despertar </a:t>
            </a:r>
            <a:r>
              <a:rPr lang="es-PY" dirty="0"/>
              <a:t>la inquietud por procesar la información de forma </a:t>
            </a:r>
            <a:r>
              <a:rPr lang="es-PY" dirty="0" smtClean="0"/>
              <a:t>autónoma</a:t>
            </a:r>
          </a:p>
          <a:p>
            <a:r>
              <a:rPr lang="es-PY" dirty="0" smtClean="0"/>
              <a:t>Impulsar </a:t>
            </a:r>
            <a:r>
              <a:rPr lang="es-PY" dirty="0"/>
              <a:t>la </a:t>
            </a:r>
            <a:r>
              <a:rPr lang="es-PY" dirty="0" smtClean="0"/>
              <a:t>innovación</a:t>
            </a:r>
          </a:p>
          <a:p>
            <a:r>
              <a:rPr lang="es-PY" dirty="0" smtClean="0"/>
              <a:t>Dotar a los ciudadanos de herramientas que los empoderen para la toma de decisiones.</a:t>
            </a:r>
          </a:p>
          <a:p>
            <a:r>
              <a:rPr lang="es-PY" dirty="0" smtClean="0"/>
              <a:t>Fortalecer la transparencia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8569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4531" t="20703" r="17031" b="5860"/>
          <a:stretch/>
        </p:blipFill>
        <p:spPr>
          <a:xfrm>
            <a:off x="571500" y="0"/>
            <a:ext cx="7905750" cy="678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7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61720" t="45703" r="15937" b="23828"/>
          <a:stretch/>
        </p:blipFill>
        <p:spPr>
          <a:xfrm>
            <a:off x="2019300" y="457200"/>
            <a:ext cx="5200650" cy="567343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10781" t="11718" r="12343" b="7617"/>
          <a:stretch/>
        </p:blipFill>
        <p:spPr>
          <a:xfrm>
            <a:off x="428271" y="33867"/>
            <a:ext cx="8096250" cy="679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6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4218" t="79688" r="32188" b="3515"/>
          <a:stretch/>
        </p:blipFill>
        <p:spPr>
          <a:xfrm>
            <a:off x="613986" y="2476500"/>
            <a:ext cx="7753350" cy="16383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5000" t="16406" r="5156" b="9375"/>
          <a:stretch/>
        </p:blipFill>
        <p:spPr>
          <a:xfrm>
            <a:off x="152399" y="428625"/>
            <a:ext cx="8676523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6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9688" t="14844" r="21719" b="15820"/>
          <a:stretch/>
        </p:blipFill>
        <p:spPr>
          <a:xfrm>
            <a:off x="266698" y="0"/>
            <a:ext cx="8676523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2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PY" dirty="0" smtClean="0"/>
              <a:t>Algunas aplicaciones existentes </a:t>
            </a:r>
            <a:endParaRPr lang="es-PY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99191"/>
            <a:ext cx="9144001" cy="521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1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821" y="1481479"/>
            <a:ext cx="2495994" cy="471969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473" y="1481479"/>
            <a:ext cx="2495994" cy="4719698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PY" dirty="0" smtClean="0"/>
              <a:t>Algunas aplicaciones existentes 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55964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13152" y="2178427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dirty="0" smtClean="0"/>
              <a:t>Muchas gracias!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2151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 smtClean="0"/>
              <a:t>DE DONDE SURGE?</a:t>
            </a:r>
            <a:endParaRPr lang="es-P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200" dirty="0"/>
              <a:t>Como parte de los </a:t>
            </a:r>
            <a:r>
              <a:rPr lang="es-ES" sz="3200" dirty="0" smtClean="0"/>
              <a:t>compromisos de AGA, </a:t>
            </a:r>
            <a:r>
              <a:rPr lang="es-ES" sz="3200" dirty="0"/>
              <a:t>el Paraguay se encuentra en una etapa de implementación y promoción de la generación de capacidades en la Sociedad Civil para </a:t>
            </a:r>
            <a:r>
              <a:rPr lang="es-PY" sz="3200" dirty="0"/>
              <a:t>la utilización de datos abiertos. </a:t>
            </a:r>
          </a:p>
          <a:p>
            <a:endParaRPr lang="es-PY" sz="3200" dirty="0"/>
          </a:p>
        </p:txBody>
      </p:sp>
    </p:spTree>
    <p:extLst>
      <p:ext uri="{BB962C8B-B14F-4D97-AF65-F5344CB8AC3E}">
        <p14:creationId xmlns:p14="http://schemas.microsoft.com/office/powerpoint/2010/main" val="107069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 smtClean="0"/>
              <a:t>CARÁCTERÍSTICAS</a:t>
            </a:r>
            <a:endParaRPr lang="es-P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s-PY" sz="3200" dirty="0" smtClean="0"/>
              <a:t>Con datos de los últimos cinco años difundidos en el Portal de contrataciones públicas del Paraguay, se </a:t>
            </a:r>
            <a:r>
              <a:rPr lang="es-ES" sz="3200" dirty="0" smtClean="0"/>
              <a:t>ha </a:t>
            </a:r>
            <a:r>
              <a:rPr lang="es-ES" sz="3200" dirty="0"/>
              <a:t>puesto a disposición data sets en diversos formatos de datos abiertos sobre las </a:t>
            </a:r>
            <a:r>
              <a:rPr lang="es-ES" sz="3200" dirty="0" smtClean="0"/>
              <a:t>etapas </a:t>
            </a:r>
            <a:r>
              <a:rPr lang="es-ES" sz="3200" dirty="0"/>
              <a:t>de los procedimientos </a:t>
            </a:r>
            <a:r>
              <a:rPr lang="es-ES" sz="3200" dirty="0" smtClean="0"/>
              <a:t>tomando </a:t>
            </a:r>
            <a:r>
              <a:rPr lang="es-ES" sz="3200" dirty="0"/>
              <a:t>en consideración el Estándar de Datos Abiertos de las Contrataciones Públicas (Open </a:t>
            </a:r>
            <a:r>
              <a:rPr lang="es-ES" sz="3200" dirty="0" err="1"/>
              <a:t>Contracting</a:t>
            </a:r>
            <a:r>
              <a:rPr lang="es-ES" sz="3200" dirty="0"/>
              <a:t> Data </a:t>
            </a:r>
            <a:r>
              <a:rPr lang="es-ES" sz="3200" dirty="0" err="1"/>
              <a:t>Standart</a:t>
            </a:r>
            <a:r>
              <a:rPr lang="es-ES" sz="3200" dirty="0"/>
              <a:t>). </a:t>
            </a:r>
            <a:endParaRPr lang="es-PY" sz="3200" dirty="0"/>
          </a:p>
          <a:p>
            <a:pPr algn="just"/>
            <a:endParaRPr lang="es-PY" sz="3200" dirty="0"/>
          </a:p>
        </p:txBody>
      </p:sp>
    </p:spTree>
    <p:extLst>
      <p:ext uri="{BB962C8B-B14F-4D97-AF65-F5344CB8AC3E}">
        <p14:creationId xmlns:p14="http://schemas.microsoft.com/office/powerpoint/2010/main" val="200945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9342" t="12130" r="12105" b="5962"/>
          <a:stretch/>
        </p:blipFill>
        <p:spPr>
          <a:xfrm>
            <a:off x="697830" y="0"/>
            <a:ext cx="7820527" cy="652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5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5312" t="11650" r="6250" b="5859"/>
          <a:stretch/>
        </p:blipFill>
        <p:spPr>
          <a:xfrm>
            <a:off x="-46367" y="0"/>
            <a:ext cx="9190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1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51" y="-2005"/>
            <a:ext cx="8590548" cy="687243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1195" t="45898" r="59992" b="23952"/>
          <a:stretch/>
        </p:blipFill>
        <p:spPr>
          <a:xfrm>
            <a:off x="1219200" y="715279"/>
            <a:ext cx="6496050" cy="543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4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5156" t="17383" r="8281" b="8593"/>
          <a:stretch/>
        </p:blipFill>
        <p:spPr>
          <a:xfrm>
            <a:off x="170244" y="285750"/>
            <a:ext cx="868800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4063" t="17579" r="15625" b="6445"/>
          <a:stretch/>
        </p:blipFill>
        <p:spPr>
          <a:xfrm>
            <a:off x="933450" y="259352"/>
            <a:ext cx="7162800" cy="619184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37813" t="44922" r="38125" b="24219"/>
          <a:stretch/>
        </p:blipFill>
        <p:spPr>
          <a:xfrm>
            <a:off x="1638300" y="404008"/>
            <a:ext cx="5753100" cy="590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3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2F86C89820B9646846EE4A3AE9F43F4" ma:contentTypeVersion="0" ma:contentTypeDescription="Crear nuevo documento." ma:contentTypeScope="" ma:versionID="b5040e1cd2d903a67be4b06608af7e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f6edc329ff236629c56e3b879b320d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747236-22CE-44F3-8C60-9711EA167C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4F4D67A-D2CA-45D4-80F6-9F8A539FB979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2C5BDFD-85F5-4529-B014-BCF5688FB5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611</TotalTime>
  <Words>253</Words>
  <Application>Microsoft Office PowerPoint</Application>
  <PresentationFormat>Presentación en pantalla (4:3)</PresentationFormat>
  <Paragraphs>32</Paragraphs>
  <Slides>26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Tema de Office</vt:lpstr>
      <vt:lpstr>DATOS ABIERTOS</vt:lpstr>
      <vt:lpstr>DESAFÍOS</vt:lpstr>
      <vt:lpstr>DE DONDE SURGE?</vt:lpstr>
      <vt:lpstr>CARÁCTERÍSTICAS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INTERROGANTES</vt:lpstr>
      <vt:lpstr>Presentación de PowerPoint</vt:lpstr>
      <vt:lpstr>INTERROGANTES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DNCP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cleite</dc:creator>
  <cp:lastModifiedBy>Elena Mora</cp:lastModifiedBy>
  <cp:revision>23</cp:revision>
  <dcterms:created xsi:type="dcterms:W3CDTF">2014-11-25T14:00:43Z</dcterms:created>
  <dcterms:modified xsi:type="dcterms:W3CDTF">2015-04-29T19:23:47Z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0x010100B2F86C89820B9646846EE4A3AE9F43F4</vt:lpwstr>
  </property>
</Properties>
</file>